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4287" r:id="rId1"/>
  </p:sldMasterIdLst>
  <p:sldIdLst>
    <p:sldId id="256" r:id="rId2"/>
    <p:sldId id="257" r:id="rId3"/>
  </p:sldIdLst>
  <p:sldSz cx="21383625" cy="30275213"/>
  <p:notesSz cx="7019925" cy="9305925"/>
  <p:defaultTextStyle>
    <a:defPPr>
      <a:defRPr lang="th-TH"/>
    </a:defPPr>
    <a:lvl1pPr marL="0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0" hangingPunct="1">
      <a:defRPr sz="759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FC"/>
    <a:srgbClr val="006600"/>
    <a:srgbClr val="0033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>
        <p:scale>
          <a:sx n="40" d="100"/>
          <a:sy n="40" d="100"/>
        </p:scale>
        <p:origin x="75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299947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6895" y="8671420"/>
            <a:ext cx="13362960" cy="10689755"/>
          </a:xfrm>
        </p:spPr>
        <p:txBody>
          <a:bodyPr anchor="b">
            <a:normAutofit/>
          </a:bodyPr>
          <a:lstStyle>
            <a:lvl1pPr algn="r">
              <a:defRPr sz="10289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6895" y="19361186"/>
            <a:ext cx="13362960" cy="6204551"/>
          </a:xfrm>
        </p:spPr>
        <p:txBody>
          <a:bodyPr anchor="t">
            <a:normAutofit/>
          </a:bodyPr>
          <a:lstStyle>
            <a:lvl1pPr marL="0" indent="0" algn="r">
              <a:buNone/>
              <a:defRPr sz="4209" cap="all">
                <a:solidFill>
                  <a:schemeClr val="tx1"/>
                </a:solidFill>
              </a:defRPr>
            </a:lvl1pPr>
            <a:lvl2pPr marL="1069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383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07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276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3458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414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484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553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790562" y="25916150"/>
            <a:ext cx="2834717" cy="1667940"/>
          </a:xfrm>
        </p:spPr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16896" y="25916150"/>
            <a:ext cx="9195466" cy="1667940"/>
          </a:xfrm>
        </p:spPr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8803477" y="25916150"/>
            <a:ext cx="976379" cy="1667940"/>
          </a:xfrm>
        </p:spPr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32029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4" y="20893627"/>
            <a:ext cx="18176081" cy="2501912"/>
          </a:xfrm>
        </p:spPr>
        <p:txBody>
          <a:bodyPr anchor="b">
            <a:normAutofit/>
          </a:bodyPr>
          <a:lstStyle>
            <a:lvl1pPr algn="l">
              <a:defRPr sz="4677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38365" y="4114886"/>
            <a:ext cx="16037719" cy="1397205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742"/>
            </a:lvl1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9184" y="23395539"/>
            <a:ext cx="18176081" cy="2179533"/>
          </a:xfrm>
        </p:spPr>
        <p:txBody>
          <a:bodyPr>
            <a:normAutofit/>
          </a:bodyPr>
          <a:lstStyle>
            <a:lvl1pPr marL="0" indent="0">
              <a:buNone/>
              <a:defRPr sz="3274"/>
            </a:lvl1pPr>
            <a:lvl2pPr marL="1069162" indent="0">
              <a:buNone/>
              <a:defRPr sz="2806"/>
            </a:lvl2pPr>
            <a:lvl3pPr marL="2138324" indent="0">
              <a:buNone/>
              <a:defRPr sz="2339"/>
            </a:lvl3pPr>
            <a:lvl4pPr marL="3207487" indent="0">
              <a:buNone/>
              <a:defRPr sz="2105"/>
            </a:lvl4pPr>
            <a:lvl5pPr marL="4276649" indent="0">
              <a:buNone/>
              <a:defRPr sz="2105"/>
            </a:lvl5pPr>
            <a:lvl6pPr marL="5345811" indent="0">
              <a:buNone/>
              <a:defRPr sz="2105"/>
            </a:lvl6pPr>
            <a:lvl7pPr marL="6414973" indent="0">
              <a:buNone/>
              <a:defRPr sz="2105"/>
            </a:lvl7pPr>
            <a:lvl8pPr marL="7484135" indent="0">
              <a:buNone/>
              <a:defRPr sz="2105"/>
            </a:lvl8pPr>
            <a:lvl9pPr marL="8553298" indent="0">
              <a:buNone/>
              <a:defRPr sz="210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15610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9" y="2691141"/>
            <a:ext cx="18176079" cy="13792037"/>
          </a:xfrm>
        </p:spPr>
        <p:txBody>
          <a:bodyPr anchor="ctr">
            <a:normAutofit/>
          </a:bodyPr>
          <a:lstStyle>
            <a:lvl1pPr algn="l">
              <a:defRPr sz="7483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7" y="19174301"/>
            <a:ext cx="18176079" cy="6391434"/>
          </a:xfrm>
        </p:spPr>
        <p:txBody>
          <a:bodyPr anchor="ctr">
            <a:normAutofit/>
          </a:bodyPr>
          <a:lstStyle>
            <a:lvl1pPr marL="0" indent="0" algn="l">
              <a:buNone/>
              <a:defRPr sz="4677">
                <a:solidFill>
                  <a:schemeClr val="tx1"/>
                </a:solidFill>
              </a:defRPr>
            </a:lvl1pPr>
            <a:lvl2pPr marL="1069162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66056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86388" y="3170174"/>
            <a:ext cx="1069460" cy="2581542"/>
          </a:xfrm>
          <a:prstGeom prst="rect">
            <a:avLst/>
          </a:prstGeom>
        </p:spPr>
        <p:txBody>
          <a:bodyPr vert="horz" lIns="213836" tIns="106918" rIns="213836" bIns="1069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870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090492" y="12147481"/>
            <a:ext cx="1069460" cy="2581542"/>
          </a:xfrm>
          <a:prstGeom prst="rect">
            <a:avLst/>
          </a:prstGeom>
        </p:spPr>
        <p:txBody>
          <a:bodyPr vert="horz" lIns="213836" tIns="106918" rIns="213836" bIns="1069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870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848" y="2691141"/>
            <a:ext cx="16583294" cy="12110081"/>
          </a:xfrm>
        </p:spPr>
        <p:txBody>
          <a:bodyPr anchor="ctr">
            <a:normAutofit/>
          </a:bodyPr>
          <a:lstStyle>
            <a:lvl1pPr algn="l">
              <a:defRPr sz="7483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312049" y="14801215"/>
            <a:ext cx="16080124" cy="1681956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3742"/>
            </a:lvl1pPr>
            <a:lvl2pPr marL="1069162" indent="0">
              <a:buFontTx/>
              <a:buNone/>
              <a:defRPr/>
            </a:lvl2pPr>
            <a:lvl3pPr marL="2138324" indent="0">
              <a:buFontTx/>
              <a:buNone/>
              <a:defRPr/>
            </a:lvl3pPr>
            <a:lvl4pPr marL="3207487" indent="0">
              <a:buFontTx/>
              <a:buNone/>
              <a:defRPr/>
            </a:lvl4pPr>
            <a:lvl5pPr marL="4276649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1028" y="19174301"/>
            <a:ext cx="18176081" cy="6391434"/>
          </a:xfrm>
        </p:spPr>
        <p:txBody>
          <a:bodyPr anchor="ctr">
            <a:normAutofit/>
          </a:bodyPr>
          <a:lstStyle>
            <a:lvl1pPr marL="0" indent="0" algn="l">
              <a:buNone/>
              <a:defRPr sz="4677">
                <a:solidFill>
                  <a:schemeClr val="tx1"/>
                </a:solidFill>
              </a:defRPr>
            </a:lvl1pPr>
            <a:lvl2pPr marL="1069162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99349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5" y="14531255"/>
            <a:ext cx="18176084" cy="6484140"/>
          </a:xfrm>
        </p:spPr>
        <p:txBody>
          <a:bodyPr anchor="b">
            <a:normAutofit/>
          </a:bodyPr>
          <a:lstStyle>
            <a:lvl1pPr algn="l">
              <a:defRPr sz="6548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1" y="21015395"/>
            <a:ext cx="18176086" cy="3798308"/>
          </a:xfrm>
        </p:spPr>
        <p:txBody>
          <a:bodyPr anchor="t">
            <a:normAutofit/>
          </a:bodyPr>
          <a:lstStyle>
            <a:lvl1pPr marL="0" indent="0" algn="l">
              <a:buNone/>
              <a:defRPr sz="4209">
                <a:solidFill>
                  <a:schemeClr val="tx1"/>
                </a:solidFill>
              </a:defRPr>
            </a:lvl1pPr>
            <a:lvl2pPr marL="1069162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58116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86388" y="3170174"/>
            <a:ext cx="1069460" cy="2581542"/>
          </a:xfrm>
          <a:prstGeom prst="rect">
            <a:avLst/>
          </a:prstGeom>
        </p:spPr>
        <p:txBody>
          <a:bodyPr vert="horz" lIns="213836" tIns="106918" rIns="213836" bIns="1069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870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090492" y="12147481"/>
            <a:ext cx="1069460" cy="2581542"/>
          </a:xfrm>
          <a:prstGeom prst="rect">
            <a:avLst/>
          </a:prstGeom>
        </p:spPr>
        <p:txBody>
          <a:bodyPr vert="horz" lIns="213836" tIns="106918" rIns="213836" bIns="1069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870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848" y="2691141"/>
            <a:ext cx="16583294" cy="12110081"/>
          </a:xfrm>
        </p:spPr>
        <p:txBody>
          <a:bodyPr anchor="ctr">
            <a:normAutofit/>
          </a:bodyPr>
          <a:lstStyle>
            <a:lvl1pPr algn="l">
              <a:defRPr sz="7483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9182" y="17155954"/>
            <a:ext cx="18176084" cy="392456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677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2" y="21080519"/>
            <a:ext cx="18176084" cy="4485217"/>
          </a:xfrm>
        </p:spPr>
        <p:txBody>
          <a:bodyPr anchor="t">
            <a:normAutofit/>
          </a:bodyPr>
          <a:lstStyle>
            <a:lvl1pPr marL="0" indent="0" algn="l">
              <a:buNone/>
              <a:defRPr sz="3742">
                <a:solidFill>
                  <a:schemeClr val="tx1"/>
                </a:solidFill>
              </a:defRPr>
            </a:lvl1pPr>
            <a:lvl2pPr marL="1069162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035723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113" y="2691141"/>
            <a:ext cx="18176084" cy="1211008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6548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6113" y="15473998"/>
            <a:ext cx="18176084" cy="370030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677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111" y="19174301"/>
            <a:ext cx="18176084" cy="6391434"/>
          </a:xfrm>
        </p:spPr>
        <p:txBody>
          <a:bodyPr anchor="t">
            <a:normAutofit/>
          </a:bodyPr>
          <a:lstStyle>
            <a:lvl1pPr marL="0" indent="0" algn="l">
              <a:buNone/>
              <a:defRPr sz="3742">
                <a:solidFill>
                  <a:schemeClr val="tx1"/>
                </a:solidFill>
              </a:defRPr>
            </a:lvl1pPr>
            <a:lvl2pPr marL="1069162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4672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69181" y="2691137"/>
            <a:ext cx="18176081" cy="6428812"/>
          </a:xfrm>
        </p:spPr>
        <p:txBody>
          <a:bodyPr>
            <a:normAutofit/>
          </a:bodyPr>
          <a:lstStyle>
            <a:lvl1pPr>
              <a:defRPr sz="654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028135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24413" y="2691132"/>
            <a:ext cx="3920848" cy="22874610"/>
          </a:xfrm>
        </p:spPr>
        <p:txBody>
          <a:bodyPr vert="eaVert">
            <a:normAutofit/>
          </a:bodyPr>
          <a:lstStyle>
            <a:lvl1pPr>
              <a:defRPr sz="654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9181" y="2691130"/>
            <a:ext cx="14008295" cy="2287460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13864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54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47574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6" y="14606007"/>
            <a:ext cx="18176081" cy="6484140"/>
          </a:xfrm>
        </p:spPr>
        <p:txBody>
          <a:bodyPr anchor="b">
            <a:normAutofit/>
          </a:bodyPr>
          <a:lstStyle>
            <a:lvl1pPr algn="l">
              <a:defRPr sz="7483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4" y="21090147"/>
            <a:ext cx="18176081" cy="3798308"/>
          </a:xfrm>
        </p:spPr>
        <p:txBody>
          <a:bodyPr anchor="t">
            <a:normAutofit/>
          </a:bodyPr>
          <a:lstStyle>
            <a:lvl1pPr marL="0" indent="0" algn="l">
              <a:buNone/>
              <a:defRPr sz="4209" cap="all">
                <a:solidFill>
                  <a:schemeClr val="tx1"/>
                </a:solidFill>
              </a:defRPr>
            </a:lvl1pPr>
            <a:lvl2pPr marL="1069162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2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9235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183" y="9456338"/>
            <a:ext cx="8916972" cy="1610940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28293" y="9456340"/>
            <a:ext cx="8916972" cy="1610940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87179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74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8660" y="9792725"/>
            <a:ext cx="8279848" cy="2543957"/>
          </a:xfrm>
        </p:spPr>
        <p:txBody>
          <a:bodyPr anchor="b">
            <a:noAutofit/>
          </a:bodyPr>
          <a:lstStyle>
            <a:lvl1pPr marL="0" indent="0">
              <a:buNone/>
              <a:defRPr sz="5612" b="0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181" y="12670742"/>
            <a:ext cx="8916972" cy="1289498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017150" y="9792725"/>
            <a:ext cx="8228112" cy="2543957"/>
          </a:xfrm>
        </p:spPr>
        <p:txBody>
          <a:bodyPr anchor="b">
            <a:noAutofit/>
          </a:bodyPr>
          <a:lstStyle>
            <a:lvl1pPr marL="0" indent="0">
              <a:buNone/>
              <a:defRPr sz="5612" b="0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28291" y="12670742"/>
            <a:ext cx="8916972" cy="1289498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8320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4" y="2691137"/>
            <a:ext cx="18176081" cy="6428812"/>
          </a:xfrm>
        </p:spPr>
        <p:txBody>
          <a:bodyPr>
            <a:normAutofit/>
          </a:bodyPr>
          <a:lstStyle>
            <a:lvl1pPr>
              <a:defRPr sz="74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8595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92628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9747" y="6877338"/>
            <a:ext cx="6695034" cy="6354051"/>
          </a:xfrm>
        </p:spPr>
        <p:txBody>
          <a:bodyPr anchor="b">
            <a:normAutofit/>
          </a:bodyPr>
          <a:lstStyle>
            <a:lvl1pPr algn="l">
              <a:defRPr sz="5612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33119" y="2691135"/>
            <a:ext cx="10822712" cy="2287460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9747" y="13231392"/>
            <a:ext cx="6695034" cy="8148151"/>
          </a:xfrm>
        </p:spPr>
        <p:txBody>
          <a:bodyPr anchor="t">
            <a:normAutofit/>
          </a:bodyPr>
          <a:lstStyle>
            <a:lvl1pPr marL="0" indent="0">
              <a:buNone/>
              <a:defRPr sz="3274"/>
            </a:lvl1pPr>
            <a:lvl2pPr marL="1069162" indent="0">
              <a:buNone/>
              <a:defRPr sz="2806"/>
            </a:lvl2pPr>
            <a:lvl3pPr marL="2138324" indent="0">
              <a:buNone/>
              <a:defRPr sz="2339"/>
            </a:lvl3pPr>
            <a:lvl4pPr marL="3207487" indent="0">
              <a:buNone/>
              <a:defRPr sz="2105"/>
            </a:lvl4pPr>
            <a:lvl5pPr marL="4276649" indent="0">
              <a:buNone/>
              <a:defRPr sz="2105"/>
            </a:lvl5pPr>
            <a:lvl6pPr marL="5345811" indent="0">
              <a:buNone/>
              <a:defRPr sz="2105"/>
            </a:lvl6pPr>
            <a:lvl7pPr marL="6414973" indent="0">
              <a:buNone/>
              <a:defRPr sz="2105"/>
            </a:lvl7pPr>
            <a:lvl8pPr marL="7484135" indent="0">
              <a:buNone/>
              <a:defRPr sz="2105"/>
            </a:lvl8pPr>
            <a:lvl9pPr marL="8553298" indent="0">
              <a:buNone/>
              <a:defRPr sz="210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5822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" y="0"/>
            <a:ext cx="21324226" cy="302752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706" y="7662269"/>
            <a:ext cx="9581482" cy="6055043"/>
          </a:xfrm>
        </p:spPr>
        <p:txBody>
          <a:bodyPr anchor="b">
            <a:normAutofit/>
          </a:bodyPr>
          <a:lstStyle>
            <a:lvl1pPr algn="l">
              <a:defRPr sz="5612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60994" y="4036695"/>
            <a:ext cx="7484269" cy="20183475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742" dirty="0"/>
            </a:lvl1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0706" y="13717311"/>
            <a:ext cx="9581482" cy="8073390"/>
          </a:xfrm>
        </p:spPr>
        <p:txBody>
          <a:bodyPr anchor="t">
            <a:normAutofit/>
          </a:bodyPr>
          <a:lstStyle>
            <a:lvl1pPr marL="0" indent="0">
              <a:buNone/>
              <a:defRPr sz="3742"/>
            </a:lvl1pPr>
            <a:lvl2pPr marL="1069162" indent="0">
              <a:buNone/>
              <a:defRPr sz="2806"/>
            </a:lvl2pPr>
            <a:lvl3pPr marL="2138324" indent="0">
              <a:buNone/>
              <a:defRPr sz="2339"/>
            </a:lvl3pPr>
            <a:lvl4pPr marL="3207487" indent="0">
              <a:buNone/>
              <a:defRPr sz="2105"/>
            </a:lvl4pPr>
            <a:lvl5pPr marL="4276649" indent="0">
              <a:buNone/>
              <a:defRPr sz="2105"/>
            </a:lvl5pPr>
            <a:lvl6pPr marL="5345811" indent="0">
              <a:buNone/>
              <a:defRPr sz="2105"/>
            </a:lvl6pPr>
            <a:lvl7pPr marL="6414973" indent="0">
              <a:buNone/>
              <a:defRPr sz="2105"/>
            </a:lvl7pPr>
            <a:lvl8pPr marL="7484135" indent="0">
              <a:buNone/>
              <a:defRPr sz="2105"/>
            </a:lvl8pPr>
            <a:lvl9pPr marL="8553298" indent="0">
              <a:buNone/>
              <a:defRPr sz="210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53311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181" y="2691137"/>
            <a:ext cx="18176081" cy="64288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1" y="9456340"/>
            <a:ext cx="18176081" cy="161094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255974" y="25916150"/>
            <a:ext cx="2834717" cy="16679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39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81F65C4-D808-40C5-B10B-02190E76C67F}" type="datetimeFigureOut">
              <a:rPr lang="th-TH" smtClean="0"/>
              <a:t>25/03/58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9182" y="25916150"/>
            <a:ext cx="14008592" cy="16679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39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268886" y="25916150"/>
            <a:ext cx="976379" cy="16679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39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FDBEE9F-824E-4C54-B2E6-067ADEBBD74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37268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88" r:id="rId1"/>
    <p:sldLayoutId id="2147484289" r:id="rId2"/>
    <p:sldLayoutId id="2147484290" r:id="rId3"/>
    <p:sldLayoutId id="2147484291" r:id="rId4"/>
    <p:sldLayoutId id="2147484292" r:id="rId5"/>
    <p:sldLayoutId id="2147484293" r:id="rId6"/>
    <p:sldLayoutId id="2147484294" r:id="rId7"/>
    <p:sldLayoutId id="2147484295" r:id="rId8"/>
    <p:sldLayoutId id="2147484296" r:id="rId9"/>
    <p:sldLayoutId id="2147484297" r:id="rId10"/>
    <p:sldLayoutId id="2147484298" r:id="rId11"/>
    <p:sldLayoutId id="2147484299" r:id="rId12"/>
    <p:sldLayoutId id="2147484300" r:id="rId13"/>
    <p:sldLayoutId id="2147484301" r:id="rId14"/>
    <p:sldLayoutId id="2147484302" r:id="rId15"/>
    <p:sldLayoutId id="2147484303" r:id="rId16"/>
    <p:sldLayoutId id="2147484304" r:id="rId17"/>
  </p:sldLayoutIdLst>
  <p:txStyles>
    <p:titleStyle>
      <a:lvl1pPr algn="l" defTabSz="1069162" rtl="0" eaLnBrk="1" latinLnBrk="0" hangingPunct="1">
        <a:spcBef>
          <a:spcPct val="0"/>
        </a:spcBef>
        <a:buNone/>
        <a:defRPr sz="7483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68226" indent="-668226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42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737389" indent="-668226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374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2806551" indent="-668226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327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3608422" indent="-400936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4677585" indent="-400936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5880392" indent="-534581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6949554" indent="-534581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8018717" indent="-534581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9087879" indent="-534581" algn="l" defTabSz="1069162" rtl="0" eaLnBrk="1" latinLnBrk="0" hangingPunct="1">
        <a:spcBef>
          <a:spcPts val="0"/>
        </a:spcBef>
        <a:spcAft>
          <a:spcPts val="2339"/>
        </a:spcAft>
        <a:buClr>
          <a:schemeClr val="tx1"/>
        </a:buClr>
        <a:buSzPct val="100000"/>
        <a:buFont typeface="Arial"/>
        <a:buChar char="•"/>
        <a:defRPr sz="280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1069162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10" Type="http://schemas.openxmlformats.org/officeDocument/2006/relationships/image" Target="../media/image13.png"/><Relationship Id="rId4" Type="http://schemas.openxmlformats.org/officeDocument/2006/relationships/image" Target="../media/image6.jpe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Picture 104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6" b="8723"/>
          <a:stretch/>
        </p:blipFill>
        <p:spPr>
          <a:xfrm>
            <a:off x="607347" y="425706"/>
            <a:ext cx="20246428" cy="4098168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/>
          <p:cNvGrpSpPr/>
          <p:nvPr/>
        </p:nvGrpSpPr>
        <p:grpSpPr>
          <a:xfrm>
            <a:off x="842210" y="27095116"/>
            <a:ext cx="19802185" cy="2646947"/>
            <a:chOff x="842211" y="27095116"/>
            <a:chExt cx="19802184" cy="2646947"/>
          </a:xfrm>
          <a:solidFill>
            <a:schemeClr val="tx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7" name="Rectangle 6"/>
            <p:cNvSpPr/>
            <p:nvPr/>
          </p:nvSpPr>
          <p:spPr>
            <a:xfrm>
              <a:off x="842211" y="27095116"/>
              <a:ext cx="19802184" cy="264694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4778" y="27487875"/>
              <a:ext cx="2193825" cy="186142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328" b="20533"/>
            <a:stretch/>
          </p:blipFill>
          <p:spPr>
            <a:xfrm>
              <a:off x="9856198" y="27694315"/>
              <a:ext cx="3244645" cy="165498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5087" y="27568459"/>
              <a:ext cx="5572108" cy="186142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8987" y="27167082"/>
              <a:ext cx="1561017" cy="2533494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842211" y="5072966"/>
            <a:ext cx="19802184" cy="5541540"/>
          </a:xfrm>
        </p:spPr>
        <p:txBody>
          <a:bodyPr>
            <a:normAutofit/>
          </a:bodyPr>
          <a:lstStyle/>
          <a:p>
            <a:pPr algn="ctr"/>
            <a:r>
              <a:rPr lang="th-TH" sz="5400" b="1" dirty="0">
                <a:solidFill>
                  <a:schemeClr val="bg1"/>
                </a:solidFill>
                <a:latin typeface="Angsana New" panose="02020603050405020304" pitchFamily="18" charset="-34"/>
              </a:rPr>
              <a:t>หุ่นยนต์ติดตามและตรวจจับการล้มสำหรับผู้ป่วยอัมพาตครึ่งซีก</a:t>
            </a:r>
            <a:r>
              <a:rPr lang="th-TH" sz="54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th-TH" sz="54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54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A Robot to Track and Detect Falls in Hemiplegia Patients</a:t>
            </a:r>
            <a:r>
              <a:rPr lang="en-US" sz="54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54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4800" dirty="0"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4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จิรณัฐ โลหะประธาน,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นิสารัตน์ วงค์เหล็ก,</a:t>
            </a:r>
            <a:r>
              <a:rPr lang="en-CA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มโนชัย อภิเลิศโสภณ,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โสภา โพธิกันยา, อัสลัมภ์ มีชัย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และฑีฆพันธุ์ เจริญพงษ์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คณะวิศวกรรมศาสตร์  มหาวิทยาลัยศรีนครินทรวิโรฒ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โทร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0-3732-2625-35 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โทรสาร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0-3732-2601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อีเมล์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theekapun@gmail.com</a:t>
            </a: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16727" y="534249"/>
            <a:ext cx="19827668" cy="1200329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r"/>
            <a:r>
              <a:rPr lang="th-TH" sz="3600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การประกวดนวัตกรรมเทคโนโลยีสิ่งอำนวยความสะดวกสำหรับคน</a:t>
            </a:r>
            <a:r>
              <a:rPr lang="th-TH" sz="3600" dirty="0" smtClean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พิการ</a:t>
            </a:r>
            <a:endParaRPr lang="en-US" sz="3600" spc="50" dirty="0" smtClean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r"/>
            <a:r>
              <a:rPr lang="en-US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26 </a:t>
            </a:r>
            <a:r>
              <a:rPr lang="th-TH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มีนาคม </a:t>
            </a:r>
            <a:r>
              <a:rPr lang="en-US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2558 </a:t>
            </a:r>
            <a:endParaRPr lang="en-US" sz="3600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7673" y="10149343"/>
            <a:ext cx="9720000" cy="1726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endParaRPr 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บทคัดย่อ</a:t>
            </a:r>
          </a:p>
          <a:p>
            <a:pPr algn="thaiDist" defTabSz="1077913"/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ปัญหาสำคัญของผู้ป่วย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อัมพาตครึ่งซีกคือการหกล้ม รายงานชุดนี้นำเสนอแนวทางในการพัฒนาหุ่นยนต์เพื่อติดตามผู้ป่วยอัมพาตครึ่งซีกและตรวจจับการล้มของผู้ป่วยจากภาพต่อเนื่อง เพื่อติดตามผู้ป่วยไปสถานที่ต่างๆ ตรวจจับการล้ม และแจ้งเตือนเพื่อให้ความช่วยเหลือได้ทันท่วงทีเมื่อเกิดการล้ม การพัฒนาระบบแบ่งออกเป็น 2 ส่วนหลัก คือ 1) การควบคุมหุ่นยนต์ และ  2) การติดตามและตรวจจับการล้มด้วยการประมวลผลภาพถ่าย การออกแบบหุ่นยนต์จะใช้ราสพ์เบอร์รีพาย (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Raspberry Pi)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อุปกรณ์ควบคุม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หุ่นยนต์ และประมวลผลตรวจจับการล้ม การตรวจจับการล้มจะคำนวณจากจุดศูนย์กลางมวลของผู้ป่วยเปรียบเทียบกับตำแหน่งของฐานรองรับการทรงตัว และ อัตราเร็วในการลดลงของลำตัวผู้ป่วย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ทดลองเพื่อทดสอบประสิทธิภาพของระบบ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การทดลองติดตามบุคคลเป้าหมาย ได้ค่าความถูกต้องเฉลี่ย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72%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และการทดลองตรวจจับการล้มและแจ้งเตือน ได้ค่าความถูกต้องเฉลี่ย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95%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ข้อดีของระบบนี้เมื่อเปรียบเทียบกับวิธีการ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อื่นคือ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สามารถติดตาม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ผู้ป่วยภายนอก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ที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่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พัก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อาศัยได้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และสามารถ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ตรวจจับการล้มได้ทุก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รูปแบบ</a:t>
            </a:r>
            <a:endParaRPr lang="th-TH" sz="3600" b="1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บทนำ</a:t>
            </a:r>
          </a:p>
          <a:p>
            <a:pPr algn="thaiDist" defTabSz="979488"/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อัมพาตเป็นอาการอ่อนแรงของร่างกาย  อาการนี้อาจจะเป็นชั่วคราวหรือถาวรก็ได้ พบได้หลายลักษณะ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โดยเฉพาะ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ผู้ป่วยกลุ่มอัมพาตครึ่งซีก [1]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งานวิจัย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หลาย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ฉบับได้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พัฒนาเทคโนโลยีสำหรับการตรวจจับการหก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ล้มเพื่อให้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ความช่วยเหลือเบื้องต้น หนึ่งในเทคโนโลยีสำหรับการตรวจจับการล้มคือ ตรวจจับการล้มด้วยกล้อง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[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,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</a:t>
            </a:r>
            <a:r>
              <a:rPr lang="th-TH" sz="360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]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ซึ่งเป็นวิธีที่แพร่หลายในปัจจุบัน จากงานวิจัยที่เกี่ยวข้อง การตรวจจับการล้มด้วยจากภาพถ่ายเป็นวิธีที่เหมาะสมที่สุดในการพัฒนาสู่การใช้จริง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ข้อจำกัดของวิธีนี้คือ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การบดบังจากสิ่งกีดขวางอื่น และไม่สามารถใช้กับบริเวณที่ไม่ได้ติดตั้งกล้องไว้ได้นั้น เพื่อแก้ปัญหาดังกล่าว งานวิจัยชิ้นนี้จึงนำเสนอการออกแบบหุ่นยนต์เพื่อติดตามผู้ป่วยอัมพาตครึ่ง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ซีก และตรวจจับการล้มของผู้ป่วยด้วยกล้อง เพื่อให้หุ่นยนต์สามารถติดตามผู้ป่วยไปสถานที่ต่างๆได้ ตรวจจับการล้มและสามารถแจ้งเตือนขอความช่วยเหลือในกรณีที่ผู้ป่วยเกิดการล้ม</a:t>
            </a:r>
          </a:p>
          <a:p>
            <a:pPr algn="thaiDist" defTabSz="979488"/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949878" y="10149019"/>
            <a:ext cx="9720000" cy="1782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การควบคุมหุ่นยนต์ติดตามและการตรวจจับการล้ม</a:t>
            </a:r>
          </a:p>
          <a:p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2.1 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การควบคุมหุ่นยนต์</a:t>
            </a:r>
            <a:endParaRPr lang="en-US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วงจร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ในการควบคุมหุ่นยนต์ ประกอบด้วย โมดูลกล้อง (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Camera Module),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หน่วยประมวลผล คือ ราสพ์เบอร์รี่พาย หน่วยความจำ 512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MB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รุ่น บีพลัส (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Raspberry Pi 512MB Model B+),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วงจรขับมอเตอร์ (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Drive motor circuit),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อแดปเตอร์ไวไฟ รุ่น 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Edimax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(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Wifi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adapter: 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Edimax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),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หุ่นยนต์ โดยมีหลักการทำงาน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ตามรูปที่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นี้</a:t>
            </a:r>
          </a:p>
          <a:p>
            <a:pPr algn="thaiDist">
              <a:tabLst>
                <a:tab pos="1066800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6800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 การ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ทำงานของหุ่นยนต์ติดตามและตรวจจับการ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ล้มสำหรับผู้ป่วย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อัมพาตครึ่ง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ซีก</a:t>
            </a:r>
          </a:p>
          <a:p>
            <a:pPr algn="thaiDist">
              <a:tabLst>
                <a:tab pos="1066800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วงจร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ควบคุมการเคลื่อนที่ของหุ่นยนต์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ใช้วงจรเอช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บริดจ์ (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H-Bridge)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ควบคุมการหมุนของมอเตอร์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ตัว เพื่อให้หุ่นยนต์ติดตาม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การเคลื่อนที่ของผู้ป่วยได้คล่องตัวที่สุด ชุดประมวลผลจะควบคุมให้หุ่นยนต์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เคลื่อนที่ไปด้านหน้า ถอยหลัง เลี้ยว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ซ้าย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และเลี้ยวขวาได้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ตามการเคลื่อนที่ของ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ผู้ป่วย</a:t>
            </a: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2.2 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การติดตามและตรวจจับการล้มด้วยการประมวลผล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ภาพถ่าย</a:t>
            </a: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6800" algn="l"/>
              </a:tabLst>
            </a:pP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ติดตามและการ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ตรวจจับการ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ล้มคำนวณ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จากตำแหน่งของผู้ป่วยใน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ภาพเพื่อติดตาม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และเปรียบเทียบ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ตำแหน่งลำตัวกับตำแหน่งเท้า แสดงในรูปที่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โดยขั้นตอนการประมวลผล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ภาพถ่ายมี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ขั้นตอน คือ 1) การจำแนกลำตัวและเท้าของ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ผู้ป่วย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2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)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การหาตำแหน่งจุดศูนย์กลางมวลและตำแหน่งฐานรองรับการทรงตัว และ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)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การติดตามและตรวจจับการ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</a:t>
            </a:r>
          </a:p>
          <a:p>
            <a:pPr>
              <a:tabLst>
                <a:tab pos="1066800" algn="l"/>
              </a:tabLst>
            </a:pP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2.2.1 การจำแนกลำตัวและเท้าของผู้ป่วย</a:t>
            </a:r>
          </a:p>
          <a:p>
            <a:pPr algn="thaiDist">
              <a:tabLst>
                <a:tab pos="1066800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การจำแนกลำตัวและเท้า จำแนกจากสีเสื้อและรองเท้าจากค่าสีที่กำหนด โดยกำหนดช่วงสีที่ใช้ในการตรวจจับทั้ง 2 ช่วงด้วยโมเดลสี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HSV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โดย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ทดลองเก็บค่าสีตั้งแต่ความเข้มแสง 50-700 ลักซ์ แล้วนำข้อมูลที่ได้มาพล็อตกราฟ หาค่า 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mahalanobis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distance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ที่เหมาะสมในการจำแนกกลุ่มสีที่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ต้องการ</a:t>
            </a:r>
            <a:b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endParaRPr lang="en-US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endParaRPr lang="th-TH" alt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14" name="Picture 13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102277" y="14683289"/>
            <a:ext cx="9542117" cy="24628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684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6" b="8723"/>
          <a:stretch/>
        </p:blipFill>
        <p:spPr>
          <a:xfrm>
            <a:off x="607347" y="425706"/>
            <a:ext cx="20246428" cy="409816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/>
          <p:cNvGrpSpPr/>
          <p:nvPr/>
        </p:nvGrpSpPr>
        <p:grpSpPr>
          <a:xfrm>
            <a:off x="842210" y="27095116"/>
            <a:ext cx="19802185" cy="2646947"/>
            <a:chOff x="842211" y="27095116"/>
            <a:chExt cx="19802184" cy="2646947"/>
          </a:xfrm>
          <a:solidFill>
            <a:schemeClr val="tx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7" name="Rectangle 6"/>
            <p:cNvSpPr/>
            <p:nvPr/>
          </p:nvSpPr>
          <p:spPr>
            <a:xfrm>
              <a:off x="842211" y="27095116"/>
              <a:ext cx="19802184" cy="264694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4778" y="27487875"/>
              <a:ext cx="2193825" cy="186142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328" b="20533"/>
            <a:stretch/>
          </p:blipFill>
          <p:spPr>
            <a:xfrm>
              <a:off x="9856198" y="27694315"/>
              <a:ext cx="3244645" cy="165498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5087" y="27568459"/>
              <a:ext cx="5572108" cy="1861427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8987" y="27167082"/>
              <a:ext cx="1561017" cy="2533494"/>
            </a:xfrm>
            <a:prstGeom prst="rect">
              <a:avLst/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</p:grpSp>
      <p:sp>
        <p:nvSpPr>
          <p:cNvPr id="19" name="TextBox 18"/>
          <p:cNvSpPr txBox="1"/>
          <p:nvPr/>
        </p:nvSpPr>
        <p:spPr>
          <a:xfrm>
            <a:off x="847673" y="5131168"/>
            <a:ext cx="9720000" cy="23914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990600" algn="l"/>
              </a:tabLst>
            </a:pPr>
            <a:endParaRPr 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b="1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b="1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990600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การจำแนกลำตัวและเท้าเพื่อหาตำแหน่งลำตัวและฐานรองรับการทรงตัว</a:t>
            </a:r>
          </a:p>
          <a:p>
            <a:pPr algn="thaiDist">
              <a:tabLst>
                <a:tab pos="990600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ส่วน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การจำแนกเสื้อจะนำข้อมูลที่ได้มาเข้ารหัสลายเสื้อด้วยหลักการเดียวกับบาร์โค๊ด เพื่อให้จำแนกเสื้อได้แม่นยำมาก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ขึ้น</a:t>
            </a:r>
            <a:endParaRPr lang="th-TH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2.2.2 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การหาตำแหน่งจุดศูนย์กลางมวลและตำแหน่งฐานรองรับการทรงตัว</a:t>
            </a:r>
          </a:p>
          <a:p>
            <a:pPr algn="thaiDist">
              <a:tabLst>
                <a:tab pos="990600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การตรวจจับการล้มหาจากการเปรียบเทียบจุด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ศูนย์กลางมวลและ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ตำแหน่งของเท้า ซึ่งเป็นฐานรองรับสำหรับการทรง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ตัว การ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หาจุดศูนย์กลางมวลใช้ตำแหน่งของสีเสื้อที่ตรวจจับได้ จำนวนสมาชิกในกลุ่มข้อมูลสีเสื้อที่มีมากที่สุดจะกำหนดเป็นเสื้อผู้ป่วยที่จำแนกได้ และใช้โมเมนต์ในการหาตำแหน่งจุดศูนย์กลางของเสื้อสำหรับการหาฐานรองรับจะใช้วิธีเดียวกับการหาสีเสื้อ โดยตำแหน่งซ้ายสุดและขวาสุดของฐานรองรับหรือเท้า จะกำหนดให้เป็นขอบของฐานรองรับ แสดงดังรูปที่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2.2.3 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หาตำแหน่งจุดศูนย์กลางมวลและตำแหน่งฐานรองรับการทรง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ตัว</a:t>
            </a:r>
            <a:endParaRPr lang="en-US" sz="3600" b="1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การติดตามจะควบคุมให้หุ่นยนต์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เคลื่อนที่เพื่อให้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จุดศูนย์กลางมวลอยู่ในบริเวณกลางภาพ ส่วนการตรวจจับการล้มจะใช้ 2 วิธี คือ การเปรียบเทียบจุดศูนย์กลางมวลกับฐานรองรับ และการคำนวนความเร็วของจุดศูนย์กลางมวล โดยทดลองการล้มตามทิศทางการล้มจะมี 2 กลุ่ม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คือ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1) การล้มไปทางซ้ายและขวาของกล้อง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ตรวจจับ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โดยดูจากสมดุลของร่างกายด้วยการเปรียบเทียบจุดศูนย์กลางมวลใน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แนวนอนกับ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ขอบของฐานรองรับ ถ้าจุดศูนย์กลางมวลอยู่ภายนอกขอบของฐานรองรับ แสดงว่าเกิดการเสียสมดุลและมีโอกาสล้มสูงและ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2) การล้มเข้า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หาและ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ล้มออกห่างจาก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กล้อง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คำนวณ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จากความเร็วของจุดศูนย์กลางมวลที่เปลี่ยนแปลงไปในแนวตั้ง โดยเทียบจากพิกัดจุดศูนย์กลางมวลของเฟรม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i-1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และ 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ถ้าเร็วกว่าเกณฑ์ความเร็วที่กำหนด จะกำหนดว่าเกิดการล้มขึ้น ดังแสดงในรูปที่ 3 โดยที่แสดงการล้มไปทางด้านซ้ายหรือขวาของ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ภาพ</a:t>
            </a:r>
          </a:p>
          <a:p>
            <a:pPr algn="thaiDist">
              <a:tabLst>
                <a:tab pos="990600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ในกรณีที่ความเร็วไม่เกินที่กำหนด แต่อยู่ภายนอกฐานรองรับ สามารถคาดการณ์ได้ 2 กรณี คือบุคคลกำลังจะล้ม กับกำลังนั่งบนเก้าอี้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ซึ่งสามารถ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จำแนกได้จากระยะการลดตำแหน่งลงของจุดศูนย์กลาง ถ้าจุดศูนย์กลางมวลต่ำลงเข้าใกล้ฐานรองรับมากกว่าเกณฑ์ที่กำหนดจะกำหนดให้เป็นการ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ล้ม</a:t>
            </a:r>
          </a:p>
          <a:p>
            <a:pPr algn="thaiDist">
              <a:tabLst>
                <a:tab pos="990600" algn="l"/>
              </a:tabLst>
            </a:pP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ผลการทดลอง</a:t>
            </a:r>
          </a:p>
          <a:p>
            <a:pPr algn="thaiDist">
              <a:tabLst>
                <a:tab pos="990600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การทดลองการจำแนกและติดตามของหุ่นยนต์มี 5 การทดลอง แต่ละการทดลอง ทดลอง 20 ครั้ง ได้ผลดังนี้ 1) การจำแนกสีเสื้อบุคคลเป้าหมายจากกลุ่มบุคคลอื่นๆ ได้ค่าความถูกต้อง 90% 2) การติดตามบุคคลเป้าหมายที่เดินทางตรงโดยเคลื่อนที่ไปข้างหน้า ได้ค่าความถูกต้อง 85% 3) การติดตามบุคคลเป้าหมายที่เดินทางตรงโดยเคลื่อนที่ถอยหลัง ได้ค่าความถูกต้อง 90% 4) การติดตามบุคคลเป้าหมายที่เดินซิกแซก ได้ค่าความถูกต้อง 30% และ 5)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</a:t>
            </a:r>
            <a:b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990600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949878" y="5125831"/>
            <a:ext cx="9720000" cy="2280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1062038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2038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2038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2038" algn="l"/>
              </a:tabLst>
            </a:pP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2038" algn="l"/>
              </a:tabLst>
            </a:pP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>
              <a:tabLst>
                <a:tab pos="1062038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             ก) สภาวะปกติ (ไม่ล้ม)                    ข) สภาวะเกิดการล้ม</a:t>
            </a: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ctr">
              <a:tabLst>
                <a:tab pos="1062038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รูปที่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จุด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ศูนย์กลางมวลใน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แนวนอน และ 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ตำแหน่งฐานรองรับการทรงตัวใน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แนวนอน</a:t>
            </a:r>
          </a:p>
          <a:p>
            <a:pPr algn="thaiDist">
              <a:tabLst>
                <a:tab pos="1062038" algn="l"/>
              </a:tabLst>
            </a:pP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ติดตามบุคคลเป้าหมายที่เดินอิสระ ได้ค่าความถูกต้อง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65%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และการทดลองตรวจจับและแจ้งเตือนการล้มมี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การทดลอง แต่ละการทดลอง ทดลอง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20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ครั้ง ได้ผลดังนี้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1)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การตรวจจับเป้าหมายที่ล้มและแจ้งเตือนว่าล้ม ได้ค่าความถูกต้อง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95%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และ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2)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การตรวจจับเป้าหมายที่นั่งและแจ้งเตือนว่าไม่ล้ม ได้ค่าความถูกต้อง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95%</a:t>
            </a: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2038" algn="l"/>
              </a:tabLst>
            </a:pPr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4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อภิปรายผล</a:t>
            </a:r>
          </a:p>
          <a:p>
            <a:pPr algn="thaiDist">
              <a:tabLst>
                <a:tab pos="1062038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จากการทดลองพบว่าความผิดพลาดที่ปรากฏเกิดจากสาเหตุดังนี้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)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กล้อง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Raspberry Pi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ปรับสีอัตโนมัติ ทำให้ค่าสีเป้าหมายผิดไปจากความเป็นจริง ในบางครั้งจึงไม่สามารถตรวจจับได้ แก้ไขได้โดยใช้ภาษา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Python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ที่สามารถปรับค่าสีกล้องได้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2)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ไม่สามารถตรวจจับเสื้อเป้าหมายได้ในมุมมองด้านข้าง เนื่องจากถูกบดบังโดยแขน ทำให้ตรวจจับผิดพลาด แก้ไขโดยให้เป้าหมายใส่เสื้อแขนยาวหรือเพิ่มการประมาณรูปร่างก่อนหาจุดศูนย์กลาง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3) Raspberry Pi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ไม่สามารถประมวลผลภาพขนาดใหญ่ได้ รวมถึงวิดีโอที่รับไม่มีความต่อเนื่องเท่าที่ควร จึงทำให้ประมวลผลผิดพลาด แก้ไขโดยเปลี่ยน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Code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เป็นภาษา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Python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เพราะมีการรองรับที่มากกว่า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หรือเปลี่ยน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Microprocessor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เป็นอย่างอื่นที่มีประสิทธิภาพมากขึ้น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>
              <a:tabLst>
                <a:tab pos="1062038" algn="l"/>
              </a:tabLst>
            </a:pPr>
            <a:r>
              <a:rPr lang="en-US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5</a:t>
            </a:r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สรุปผล</a:t>
            </a:r>
          </a:p>
          <a:p>
            <a:pPr algn="thaiDist">
              <a:tabLst>
                <a:tab pos="1062038" algn="l"/>
              </a:tabLst>
            </a:pP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งานวิจัยนี้เป็นการนำระบบสมองกลฝังตัวมาประยุกต์ร่วมกับการประมวลผลภาพถ่ายเพื่อใช้ควบคุมหุ่นยนต์ให้ติดตามบุคคลเป้าหมาย และตรวจจับการล้มพร้อมทั้งแจ้งเตือนเพื่อลดความรุนแรงที่เกิดขึ้นจากการล้มและช่วยเหลือได้อย่างทันท่วงที ซึ่งผลการทดลองพบว่า ตรวจจับบุคคลเป้าหมายและตรวจจับการล้มได้ค่อนข้างแม่นยำ  สามารถนำไปพัฒนาต่อยอดเพื่อให้หุ่นยนต์มีอรรถประโยชน์ในการใช้งานมากยิ่งขึ้น</a:t>
            </a:r>
            <a:endParaRPr lang="en-US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600" b="1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เอกสารอ้างอิง</a:t>
            </a:r>
            <a:endParaRPr lang="th-TH" sz="3600" b="1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[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1] 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วิยะ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ดา ศักดิ์ศรี, สุรัตน์ ธนานุภาพไพสาล, “คู่มือกายภาพบำบัดผู้ป่วย</a:t>
            </a: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อัมพาต</a:t>
            </a:r>
            <a:b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  ครึ่ง</a:t>
            </a:r>
            <a:r>
              <a:rPr lang="th-TH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ซีก,” อัมรินทร์สุขภาพ,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ISBN: 9786115290000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.</a:t>
            </a:r>
          </a:p>
          <a:p>
            <a:pPr algn="thaiDist"/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[2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] </a:t>
            </a:r>
            <a:r>
              <a:rPr lang="en-US" sz="3600" dirty="0" err="1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Yie-Tarng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Chen; Yu-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Ching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Lin; Wen-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Hsien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Fang, "A hybrid human fall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  detection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scheme," Image Processing (ICIP), 2010 17th IEEE International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  Conference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on , vol., no., pp.3485,3488, 26-29 Sept. 2010.</a:t>
            </a:r>
            <a:endParaRPr lang="en-US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[3]  </a:t>
            </a:r>
            <a:r>
              <a:rPr lang="en-US" sz="3600" dirty="0" err="1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Simin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, W., </a:t>
            </a:r>
            <a:r>
              <a:rPr lang="en-US" sz="3600" dirty="0" err="1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Salim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, Z., and Bastian, L., “Lying Pose Recognition for </a:t>
            </a: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3600" dirty="0" smtClean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     Elderly </a:t>
            </a:r>
            <a:r>
              <a:rPr lang="en-US" sz="3600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Fall Detection,” Robotics: Science and Systems VII. 2011.</a:t>
            </a:r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endParaRPr lang="th-TH" sz="3600" dirty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thaiDist"/>
            <a:endParaRPr lang="th-TH" sz="3600" dirty="0" smtClean="0">
              <a:solidFill>
                <a:schemeClr val="bg1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16727" y="534249"/>
            <a:ext cx="19827668" cy="1200329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r"/>
            <a:r>
              <a:rPr lang="th-TH" sz="3600" dirty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การประกวดนวัตกรรมเทคโนโลยีสิ่งอำนวยความสะดวกสำหรับคน</a:t>
            </a:r>
            <a:r>
              <a:rPr lang="th-TH" sz="3600" dirty="0" smtClean="0">
                <a:solidFill>
                  <a:schemeClr val="accent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พิการ</a:t>
            </a:r>
            <a:endParaRPr lang="en-US" sz="3600" spc="50" dirty="0" smtClean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algn="r"/>
            <a:r>
              <a:rPr lang="en-US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26 </a:t>
            </a:r>
            <a:r>
              <a:rPr lang="th-TH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มีนาคม </a:t>
            </a:r>
            <a:r>
              <a:rPr lang="en-US" sz="3600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2558 </a:t>
            </a:r>
            <a:endParaRPr lang="en-US" sz="3600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1143" y="5123073"/>
            <a:ext cx="3665209" cy="27584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33807" y="5131167"/>
            <a:ext cx="3625793" cy="27534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1912" y="5131167"/>
            <a:ext cx="3651522" cy="275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39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1151</TotalTime>
  <Words>216</Words>
  <Application>Microsoft Office PowerPoint</Application>
  <PresentationFormat>Custom</PresentationFormat>
  <Paragraphs>56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Angsana New</vt:lpstr>
      <vt:lpstr>Arial</vt:lpstr>
      <vt:lpstr>Calibri</vt:lpstr>
      <vt:lpstr>Calibri Light</vt:lpstr>
      <vt:lpstr>Cordia New</vt:lpstr>
      <vt:lpstr>Celestial</vt:lpstr>
      <vt:lpstr>หุ่นยนต์ติดตามและตรวจจับการล้มสำหรับผู้ป่วยอัมพาตครึ่งซีก A Robot to Track and Detect Falls in Hemiplegia Patients  จิรณัฐ โลหะประธาน, นิสารัตน์ วงค์เหล็ก, มโนชัย อภิเลิศโสภณ, โสภา โพธิกันยา, อัสลัมภ์ มีชัย  และฑีฆพันธุ์ เจริญพงษ์ คณะวิศวกรรมศาสตร์  มหาวิทยาลัยศรีนครินทรวิโรฒ โทร 0-3732-2625-35  โทรสาร 0-3732-2601  อีเมล์ theekapun@gmail.com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Akekalak</dc:creator>
  <cp:lastModifiedBy>Aiolia</cp:lastModifiedBy>
  <cp:revision>83</cp:revision>
  <cp:lastPrinted>2015-03-17T11:10:12Z</cp:lastPrinted>
  <dcterms:created xsi:type="dcterms:W3CDTF">2015-03-16T09:52:44Z</dcterms:created>
  <dcterms:modified xsi:type="dcterms:W3CDTF">2015-03-24T23:40:36Z</dcterms:modified>
</cp:coreProperties>
</file>

<file path=docProps/thumbnail.jpeg>
</file>